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6" r:id="rId3"/>
    <p:sldId id="302" r:id="rId4"/>
    <p:sldId id="304" r:id="rId5"/>
    <p:sldId id="308" r:id="rId6"/>
    <p:sldId id="292" r:id="rId7"/>
    <p:sldId id="305" r:id="rId8"/>
    <p:sldId id="307" r:id="rId9"/>
    <p:sldId id="296" r:id="rId10"/>
    <p:sldId id="297" r:id="rId11"/>
    <p:sldId id="280" r:id="rId12"/>
    <p:sldId id="282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0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87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90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2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0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5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584B0A-6142-4ECF-B618-5AF25812ADA4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B05DD-0006-4FDA-816B-D89AC921E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682342"/>
            <a:ext cx="12192000" cy="117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167" y="365125"/>
            <a:ext cx="7970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167" y="1825626"/>
            <a:ext cx="10784633" cy="325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2" y="365125"/>
            <a:ext cx="2384008" cy="1072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792" y="365124"/>
            <a:ext cx="2384008" cy="107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74" y="5906277"/>
            <a:ext cx="754726" cy="744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58" y="5906277"/>
            <a:ext cx="1090783" cy="744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7" y="5906277"/>
            <a:ext cx="1511100" cy="744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9ACFD6-5570-4A55-90CB-FF3832ACB5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" y="5935836"/>
            <a:ext cx="2577557" cy="6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anduniondtp@socsci.ox.ac.u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anduniondtp.ac.uk/" TargetMode="External"/><Relationship Id="rId5" Type="http://schemas.openxmlformats.org/officeDocument/2006/relationships/hyperlink" Target="mailto:Emma.Smith@brunel.ac.uk" TargetMode="External"/><Relationship Id="rId4" Type="http://schemas.openxmlformats.org/officeDocument/2006/relationships/hyperlink" Target="mailto:Tim.Hodey@open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27" y="273686"/>
            <a:ext cx="874791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ESRC Grand Union DTP: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for a Studentship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98" y="1741404"/>
            <a:ext cx="5835535" cy="3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6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99C6-5B3F-3348-AD36-003E7F49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5" y="365124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…and what about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0A4C-BD2F-7641-89EB-C28476F5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12191999" cy="465355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Quantitative, qualitative, mixed methods, theoretical or library-based?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sources will you draw on?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sources: where these can be found, how they will contribute to your research, technical skills needed to work with them (e.g. language, use of specialist software)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Focus: local, regional, national, international?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secure your research sample?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practical challenges will there be?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ethical issues to consider?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do a pilot (almost always helpful for empirical research)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2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8" y="458118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application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518"/>
            <a:ext cx="12192000" cy="357368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DEADLINE for Autumn 2024 entry: December 2023 to January 2024 (check with your institution on exact date for your course)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Complete and submit GUDTP application with your course application or as per specific institutional instructions.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application will be assessed by your department and ‘pathway’ leads.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strongest applications will be nominated to central studentship competition.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nomination is independently read and reviewed by 6 assessors, with representation from all 3 partners and a range of expertise.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07" y="391629"/>
            <a:ext cx="857301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628"/>
            <a:ext cx="12192000" cy="4960972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professional background/experience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Aptitude, potential and contextual information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doctoral research proposal</a:t>
            </a:r>
          </a:p>
          <a:p>
            <a:pPr marL="457200" lvl="0" indent="-457200">
              <a:buAutoNum type="arabicParenR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Collaboration, impact and knowledge exchange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49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welcome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7" y="1702931"/>
            <a:ext cx="5193754" cy="3452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0503" y="1997838"/>
            <a:ext cx="5062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Oxford: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granduniondtp@socsci.ox.ac.uk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Open University: Tim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Hodey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Tim.Hodey@open.ac.uk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Brunel University London: Emma Smith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Emma.Smith@brunel.ac.uk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https://www.granduniondtp.ac.uk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365125"/>
            <a:ext cx="7970675" cy="1325563"/>
          </a:xfrm>
        </p:spPr>
        <p:txBody>
          <a:bodyPr/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6"/>
            <a:ext cx="12191999" cy="325803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GUDTP?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of a GUDTP Studentship?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Preparing an application?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will your application be assessed?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5" y="248861"/>
            <a:ext cx="7970675" cy="10914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Grand Union DTP</a:t>
            </a:r>
            <a:r>
              <a:rPr lang="is-I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40302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DTPs are the way the government funds doctoral training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15 ESRC Doctoral Training Partnerships (DTPs)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GUDTP comprises 3 universities with complementary strengths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 ‘pathways’ – 18 Oxford, 7 Open University, 2 Brunel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Annually awards 40-45 ESRC Studentships 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than a ‘studentship’ – placements, overseas institutional visits, training</a:t>
            </a:r>
          </a:p>
          <a:p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082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98" y="232100"/>
            <a:ext cx="79706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for an ESRC studentship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12570"/>
            <a:ext cx="12192000" cy="3114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Qualifications/experience equal to the standard undergraduate honours degree at a first or upper second class level from a UK research organisation 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Masters qualification is not a prerequisite for the award of a studentship from the Grand Union DTP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Anyone can apply – there are no residency or nationality restrictions for a full award (stipend &amp; fees) But  the DTP can only offer up to 30% of its awards each year to international students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FC8D1-7846-4449-8E7A-78C8CFE21264}"/>
              </a:ext>
            </a:extLst>
          </p:cNvPr>
          <p:cNvPicPr/>
          <p:nvPr/>
        </p:nvPicPr>
        <p:blipFill rotWithShape="1">
          <a:blip r:embed="rId2"/>
          <a:srcRect l="45286" t="46006" r="22058" b="25683"/>
          <a:stretch/>
        </p:blipFill>
        <p:spPr bwMode="auto">
          <a:xfrm>
            <a:off x="6765192" y="1522737"/>
            <a:ext cx="4179616" cy="1089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3D293-A87B-4AA5-AEAF-575DCAA409B6}"/>
              </a:ext>
            </a:extLst>
          </p:cNvPr>
          <p:cNvSpPr txBox="1"/>
          <p:nvPr/>
        </p:nvSpPr>
        <p:spPr>
          <a:xfrm>
            <a:off x="0" y="1669618"/>
            <a:ext cx="657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must be for study on an eligible course on of the 23 pathways </a:t>
            </a:r>
          </a:p>
        </p:txBody>
      </p:sp>
    </p:spTree>
    <p:extLst>
      <p:ext uri="{BB962C8B-B14F-4D97-AF65-F5344CB8AC3E}">
        <p14:creationId xmlns:p14="http://schemas.microsoft.com/office/powerpoint/2010/main" val="70933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BBF0-A364-48BD-B7E8-D01487D7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54" y="325369"/>
            <a:ext cx="7970675" cy="1325563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Studentship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GB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7BB2-8422-4488-A309-EF1E78D6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9648"/>
            <a:ext cx="12191999" cy="1687622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time or Full Time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PhD (typically 3.5-year awards) or Masters + PhD (1+3.5 or 2+2.5 awards)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 standalone Masters programmes, applicants must be intending to carry out doctoral research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CE466-1FE0-4802-B455-D5BC9211079F}"/>
              </a:ext>
            </a:extLst>
          </p:cNvPr>
          <p:cNvPicPr/>
          <p:nvPr/>
        </p:nvPicPr>
        <p:blipFill rotWithShape="1">
          <a:blip r:embed="rId2"/>
          <a:srcRect l="11293" t="8594" r="65286" b="42773"/>
          <a:stretch/>
        </p:blipFill>
        <p:spPr bwMode="auto">
          <a:xfrm>
            <a:off x="7962901" y="3167270"/>
            <a:ext cx="3390900" cy="231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1A29B-555F-4C9B-BEB1-C0B26C116CD4}"/>
              </a:ext>
            </a:extLst>
          </p:cNvPr>
          <p:cNvSpPr txBox="1"/>
          <p:nvPr/>
        </p:nvSpPr>
        <p:spPr>
          <a:xfrm>
            <a:off x="0" y="3090442"/>
            <a:ext cx="79629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 studentships (‘Steer Awards’) are awarded for research specifically focusing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Advanced Quantitative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Interdisciplinary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Collaborative Studentships – projects advertised on the GUDTP website</a:t>
            </a:r>
            <a:endParaRPr lang="en-US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7" y="217714"/>
            <a:ext cx="7861819" cy="141951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Widening participation to PGR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2793"/>
            <a:ext cx="12192000" cy="3446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take your professional career profile into account, not just academic trajectory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assess the potential for doctoral research to have impact and promote knowledge exchange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Part-time provision is available on all pathways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contextual information provided in your application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Ring-fenced awards for Black or mixed Black British students</a:t>
            </a:r>
          </a:p>
        </p:txBody>
      </p:sp>
    </p:spTree>
    <p:extLst>
      <p:ext uri="{BB962C8B-B14F-4D97-AF65-F5344CB8AC3E}">
        <p14:creationId xmlns:p14="http://schemas.microsoft.com/office/powerpoint/2010/main" val="149451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62" y="365125"/>
            <a:ext cx="8588086" cy="124243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does a studentship cover?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75"/>
            <a:ext cx="12192000" cy="39683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stipend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£18,622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2023-24 for 12 months) and university tuition fees are covered.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Placements – all students must carry out a 3 month placement in academia, policy, business or a third sector organisation.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for some research-related costs, e.g. fieldwork expenses, additional training, overseas institutional visits (OIVs).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apply for support for student-led events and interdisciplinary initiatives.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an exclusive range of cohort activities, training and events. </a:t>
            </a: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covered: Visa, health surcharge and travel costs for international students.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0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CC1A7FBB-8487-F248-8A80-8006A6197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85" y="3104309"/>
            <a:ext cx="4058542" cy="2195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14692" r="28925" b="15600"/>
          <a:stretch/>
        </p:blipFill>
        <p:spPr>
          <a:xfrm>
            <a:off x="292173" y="234821"/>
            <a:ext cx="2000009" cy="286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61A6D-A65F-4734-83C5-6CCFA170ACC8}"/>
              </a:ext>
            </a:extLst>
          </p:cNvPr>
          <p:cNvPicPr/>
          <p:nvPr/>
        </p:nvPicPr>
        <p:blipFill rotWithShape="1">
          <a:blip r:embed="rId4"/>
          <a:srcRect l="57252" t="6826" r="14657" b="8983"/>
          <a:stretch/>
        </p:blipFill>
        <p:spPr bwMode="auto">
          <a:xfrm>
            <a:off x="2560106" y="2381626"/>
            <a:ext cx="2967135" cy="3159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A7765-0468-7293-0F63-1CF423849FC0}"/>
              </a:ext>
            </a:extLst>
          </p:cNvPr>
          <p:cNvSpPr txBox="1"/>
          <p:nvPr/>
        </p:nvSpPr>
        <p:spPr>
          <a:xfrm>
            <a:off x="2551960" y="1055305"/>
            <a:ext cx="313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Scholars Association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F7F23-3662-443B-B9BA-E35715A6B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5" y="385893"/>
            <a:ext cx="2967135" cy="209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F0F83-5EB0-4C8F-8985-D09011E13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33" y="2951579"/>
            <a:ext cx="1765855" cy="25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EDD0-78D4-AC43-9169-8BDE0C30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1" y="365125"/>
            <a:ext cx="869410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makes a good research proposal?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0F52-09DB-064C-9172-3C49785F6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17191"/>
            <a:ext cx="12191999" cy="3571777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do I (and others) already know about this topic? How can I draw on my own experience, expertise, and contacts?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do I need to know and why do I need to know this?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kind of ‘data’ will answer my questions? Where can I find these data?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How will I analyse this data? What kinds of evidence will this produce?</a:t>
            </a: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Things to consider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Which departments have expertise in the chosen research area?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Who would be a suitable supervisor?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Would a predefined or collaborative research topic be suitable?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3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825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The ESRC Grand Union DTP: Apply for a Studentship</vt:lpstr>
      <vt:lpstr>Structure</vt:lpstr>
      <vt:lpstr>What is the Grand Union DTP?</vt:lpstr>
      <vt:lpstr>Eligibility for an ESRC studentship</vt:lpstr>
      <vt:lpstr>Studentship Structures</vt:lpstr>
      <vt:lpstr>Widening participation to PGR research</vt:lpstr>
      <vt:lpstr>What does a studentship cover?</vt:lpstr>
      <vt:lpstr>PowerPoint Presentation</vt:lpstr>
      <vt:lpstr>What makes a good research proposal? </vt:lpstr>
      <vt:lpstr>…and what about methods?</vt:lpstr>
      <vt:lpstr>The application process </vt:lpstr>
      <vt:lpstr>Selection criteria</vt:lpstr>
      <vt:lpstr>Questions welcome 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Meacoe</dc:creator>
  <cp:lastModifiedBy>Alan Mckechnie</cp:lastModifiedBy>
  <cp:revision>157</cp:revision>
  <dcterms:created xsi:type="dcterms:W3CDTF">2016-09-15T08:20:31Z</dcterms:created>
  <dcterms:modified xsi:type="dcterms:W3CDTF">2023-12-13T08:40:21Z</dcterms:modified>
</cp:coreProperties>
</file>