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306" r:id="rId3"/>
    <p:sldId id="302" r:id="rId4"/>
    <p:sldId id="304" r:id="rId5"/>
    <p:sldId id="308" r:id="rId6"/>
    <p:sldId id="309" r:id="rId7"/>
    <p:sldId id="310" r:id="rId8"/>
    <p:sldId id="292" r:id="rId9"/>
    <p:sldId id="305" r:id="rId10"/>
    <p:sldId id="307" r:id="rId11"/>
    <p:sldId id="296" r:id="rId12"/>
    <p:sldId id="297" r:id="rId13"/>
    <p:sldId id="280" r:id="rId14"/>
    <p:sldId id="282" r:id="rId15"/>
    <p:sldId id="29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4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3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84B0A-6142-4ECF-B618-5AF25812ADA4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EB05DD-0006-4FDA-816B-D89AC921E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42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84B0A-6142-4ECF-B618-5AF25812ADA4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EB05DD-0006-4FDA-816B-D89AC921E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02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84B0A-6142-4ECF-B618-5AF25812ADA4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EB05DD-0006-4FDA-816B-D89AC921E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10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84B0A-6142-4ECF-B618-5AF25812ADA4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EB05DD-0006-4FDA-816B-D89AC921E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87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84B0A-6142-4ECF-B618-5AF25812ADA4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EB05DD-0006-4FDA-816B-D89AC921E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90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84B0A-6142-4ECF-B618-5AF25812ADA4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EB05DD-0006-4FDA-816B-D89AC921E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826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84B0A-6142-4ECF-B618-5AF25812ADA4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EB05DD-0006-4FDA-816B-D89AC921E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50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84B0A-6142-4ECF-B618-5AF25812ADA4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EB05DD-0006-4FDA-816B-D89AC921E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4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84B0A-6142-4ECF-B618-5AF25812ADA4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EB05DD-0006-4FDA-816B-D89AC921E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457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84B0A-6142-4ECF-B618-5AF25812ADA4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EB05DD-0006-4FDA-816B-D89AC921E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57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84B0A-6142-4ECF-B618-5AF25812ADA4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EB05DD-0006-4FDA-816B-D89AC921E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22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5682342"/>
            <a:ext cx="12192000" cy="1175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9167" y="365125"/>
            <a:ext cx="7970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9167" y="1825626"/>
            <a:ext cx="10784633" cy="3258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792" y="365125"/>
            <a:ext cx="2384008" cy="1072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792" y="365124"/>
            <a:ext cx="2384008" cy="10720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074" y="5906277"/>
            <a:ext cx="754726" cy="744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958" y="5906277"/>
            <a:ext cx="1090783" cy="7449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347" y="5906277"/>
            <a:ext cx="1511100" cy="7449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9ACFD6-5570-4A55-90CB-FF3832ACB53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11" y="5935836"/>
            <a:ext cx="2577557" cy="65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8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granduniondtp@socsci.ox.ac.uk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randuniondtp.ac.uk/" TargetMode="External"/><Relationship Id="rId5" Type="http://schemas.openxmlformats.org/officeDocument/2006/relationships/hyperlink" Target="mailto:Emma.Smith@brunel.ac.uk" TargetMode="External"/><Relationship Id="rId4" Type="http://schemas.openxmlformats.org/officeDocument/2006/relationships/hyperlink" Target="mailto:FASS-PhD-Applications@open.ac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z0HHR2TOmA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927" y="273686"/>
            <a:ext cx="874791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The ESRC Grand Union DTP: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Apply for a Studentship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698" y="1741404"/>
            <a:ext cx="5835535" cy="372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66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0" t="14692" r="28925" b="15600"/>
          <a:stretch/>
        </p:blipFill>
        <p:spPr>
          <a:xfrm>
            <a:off x="292173" y="234821"/>
            <a:ext cx="2000009" cy="28657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BA7765-0468-7293-0F63-1CF423849FC0}"/>
              </a:ext>
            </a:extLst>
          </p:cNvPr>
          <p:cNvSpPr txBox="1"/>
          <p:nvPr/>
        </p:nvSpPr>
        <p:spPr>
          <a:xfrm>
            <a:off x="2551960" y="1055305"/>
            <a:ext cx="3137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Scholars Association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5F7F23-3662-443B-B9BA-E35715A6BC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165" y="385893"/>
            <a:ext cx="2967135" cy="20955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0F0F83-5EB0-4C8F-8985-D09011E13A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300" y="2558340"/>
            <a:ext cx="2100633" cy="29746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A365BB-FA81-4533-B0E6-C0B4C7FA22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1961" y="2481476"/>
            <a:ext cx="3063790" cy="28179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B425DA-73FE-4F4E-9A4D-8F1E351F86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90" t="8968" r="3288" b="876"/>
          <a:stretch/>
        </p:blipFill>
        <p:spPr>
          <a:xfrm>
            <a:off x="9050867" y="2558340"/>
            <a:ext cx="2751666" cy="281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37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6EDD0-78D4-AC43-9169-8BDE0C300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11" y="365125"/>
            <a:ext cx="869410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What makes a good research proposal?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20F52-09DB-064C-9172-3C49785F6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917191"/>
            <a:ext cx="12191999" cy="3571777"/>
          </a:xfrm>
        </p:spPr>
        <p:txBody>
          <a:bodyPr>
            <a:normAutofit fontScale="85000" lnSpcReduction="20000"/>
          </a:bodyPr>
          <a:lstStyle/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What do I (and others) already know about this topic? How can I draw on my own experience, expertise, and contacts?</a:t>
            </a:r>
          </a:p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What do I need to know and why do I need to know this?</a:t>
            </a:r>
          </a:p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What kind of ‘data’ will answer my questions? Where can I find these data?</a:t>
            </a:r>
          </a:p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How will I analyse this data? What kinds of evidence will this produce?</a:t>
            </a:r>
          </a:p>
          <a:p>
            <a:pPr marL="0" indent="0">
              <a:buNone/>
            </a:pP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Things to consider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Which departments have expertise in the chosen research area?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Who would be a suitable supervisor?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Would a predefined or collaborative research topic be suitable?</a:t>
            </a:r>
          </a:p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539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299C6-5B3F-3348-AD36-003E7F491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15" y="365124"/>
            <a:ext cx="7970675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…and what about methods?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40A4C-BD2F-7641-89EB-C28476F50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7"/>
            <a:ext cx="12191999" cy="465355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Quantitative, qualitative, mixed methods, theoretical or library-based?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sources will you draw on?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sources: where these can be found, how they will contribute to your research, technical skills needed to work with them (e.g. language, use of specialist software)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Focus: local, regional, national, international?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to secure your research sample?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practical challenges will there be?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are the ethical issues to consider?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 you do a pilot (almost always helpful for empirical research)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227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58" y="458118"/>
            <a:ext cx="7970675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The application process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60518"/>
            <a:ext cx="12192000" cy="357368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DEADLINE for Autumn 2025 entry: December 2024 to January 2025 (check with your institution on exact date for your course)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Complete and submit GUDTP application with your course application or as per specific institutional instructions.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Your application will be assessed by your department and ‘pathway’ leads.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strongest applications will be nominated to central studentship competition.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Each nomination is independently read and reviewed by 5 assessors, with representation from all 3 partners and a range of expertise.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422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707" y="391629"/>
            <a:ext cx="857301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0628"/>
            <a:ext cx="12192000" cy="4960972"/>
          </a:xfrm>
        </p:spPr>
        <p:txBody>
          <a:bodyPr>
            <a:normAutofit/>
          </a:bodyPr>
          <a:lstStyle/>
          <a:p>
            <a:endParaRPr lang="en-GB" sz="2400" dirty="0"/>
          </a:p>
          <a:p>
            <a:endParaRPr lang="en-GB" sz="2400" dirty="0"/>
          </a:p>
          <a:p>
            <a:pPr marL="457200" lvl="0" indent="-457200">
              <a:buAutoNum type="arabicParenR"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professional background/experience</a:t>
            </a:r>
          </a:p>
          <a:p>
            <a:pPr marL="457200" lvl="0" indent="-457200">
              <a:buAutoNum type="arabicParenR"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Aptitude, potential and contextual information</a:t>
            </a:r>
          </a:p>
          <a:p>
            <a:pPr marL="457200" lvl="0" indent="-457200">
              <a:buAutoNum type="arabicParenR"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of doctoral research proposal</a:t>
            </a:r>
          </a:p>
          <a:p>
            <a:pPr marL="457200" lvl="0" indent="-457200">
              <a:buAutoNum type="arabicParenR"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Collaboration, impact and knowledge exchange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5494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welcome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67" y="1702931"/>
            <a:ext cx="5193754" cy="34521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35102" y="1997839"/>
            <a:ext cx="53774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Oxford: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granduniondtp@socsci.ox.ac.uk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Open University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u="sng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FASS-PhD-Applications@open.ac.uk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Brunel University London: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Emma.Smith@brunel.ac.uk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</a:t>
            </a:r>
          </a:p>
          <a:p>
            <a:pPr lvl="0"/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https://www.granduniondtp.ac.uk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334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82" y="365125"/>
            <a:ext cx="7970675" cy="1325563"/>
          </a:xfrm>
        </p:spPr>
        <p:txBody>
          <a:bodyPr/>
          <a:lstStyle/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6"/>
            <a:ext cx="12191999" cy="3258034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is the GUDTP?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are the benefits of a GUDTP Studentship?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Preparing an application?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will your application be assessed?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570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295" y="248861"/>
            <a:ext cx="7970675" cy="109144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is the Grand Union DTP</a:t>
            </a:r>
            <a:r>
              <a:rPr lang="is-IS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340302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DTPs are the way the government funds doctoral training 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 of 15 ESRC Doctoral Training Partnerships (DTPs)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GUDTP comprises 3 universities with complementary strengths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23 ‘pathways’ – 18 Oxford, 7 Open University, 2 Brunel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Annually awards 35-40 ESRC Studentships 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More than a ‘studentship’ – placements, overseas institutional visits, training</a:t>
            </a:r>
          </a:p>
          <a:p>
            <a:r>
              <a:rPr lang="en-US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40823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298" y="232100"/>
            <a:ext cx="7970675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Eligibility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for an ESRC studentship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12570"/>
            <a:ext cx="12192000" cy="31148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Qualifications/experience equal to the standard undergraduate honours degree at a first or upper second class level from a UK research organisation 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Masters qualification is not a prerequisite for the award of a studentship from the Grand Union DTP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Anyone can apply – there are no residency or nationality restrictions for a full award (stipend &amp; fees) But  the DTP can only offer up to 30% of its awards each year to international students 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7FC8D1-7846-4449-8E7A-78C8CFE21264}"/>
              </a:ext>
            </a:extLst>
          </p:cNvPr>
          <p:cNvPicPr/>
          <p:nvPr/>
        </p:nvPicPr>
        <p:blipFill rotWithShape="1">
          <a:blip r:embed="rId2"/>
          <a:srcRect l="45286" t="46006" r="22058" b="25683"/>
          <a:stretch/>
        </p:blipFill>
        <p:spPr bwMode="auto">
          <a:xfrm>
            <a:off x="6765192" y="1522737"/>
            <a:ext cx="4179616" cy="10898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83D293-A87B-4AA5-AEAF-575DCAA409B6}"/>
              </a:ext>
            </a:extLst>
          </p:cNvPr>
          <p:cNvSpPr txBox="1"/>
          <p:nvPr/>
        </p:nvSpPr>
        <p:spPr>
          <a:xfrm>
            <a:off x="0" y="1669618"/>
            <a:ext cx="6573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Applications must be for study on an eligible course on of the 23 pathways </a:t>
            </a:r>
          </a:p>
        </p:txBody>
      </p:sp>
    </p:spTree>
    <p:extLst>
      <p:ext uri="{BB962C8B-B14F-4D97-AF65-F5344CB8AC3E}">
        <p14:creationId xmlns:p14="http://schemas.microsoft.com/office/powerpoint/2010/main" val="709339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0BBF0-A364-48BD-B7E8-D01487D77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54" y="325369"/>
            <a:ext cx="7970675" cy="1325563"/>
          </a:xfrm>
        </p:spPr>
        <p:txBody>
          <a:bodyPr>
            <a:normAutofit/>
          </a:bodyPr>
          <a:lstStyle/>
          <a:p>
            <a:r>
              <a:rPr lang="en-GB" sz="3400" b="1" dirty="0">
                <a:latin typeface="Arial" panose="020B0604020202020204" pitchFamily="34" charset="0"/>
                <a:cs typeface="Arial" panose="020B0604020202020204" pitchFamily="34" charset="0"/>
              </a:rPr>
              <a:t>Studentship 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Structures</a:t>
            </a:r>
            <a:endParaRPr lang="en-GB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27BB2-8422-4488-A309-EF1E78D64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79648"/>
            <a:ext cx="12191999" cy="1687622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Part time or Full Time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PhD (typically 3.5-year awards) or Masters + PhD (1+3.5 or 2+2.5 awards)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No standalone Masters programmes, applicants must be intending to carry out doctoral research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DCE466-1FE0-4802-B455-D5BC9211079F}"/>
              </a:ext>
            </a:extLst>
          </p:cNvPr>
          <p:cNvPicPr/>
          <p:nvPr/>
        </p:nvPicPr>
        <p:blipFill rotWithShape="1">
          <a:blip r:embed="rId2"/>
          <a:srcRect l="11293" t="8594" r="65286" b="42773"/>
          <a:stretch/>
        </p:blipFill>
        <p:spPr bwMode="auto">
          <a:xfrm>
            <a:off x="7962901" y="3167270"/>
            <a:ext cx="3390900" cy="2314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61A29B-555F-4C9B-BEB1-C0B26C116CD4}"/>
              </a:ext>
            </a:extLst>
          </p:cNvPr>
          <p:cNvSpPr txBox="1"/>
          <p:nvPr/>
        </p:nvSpPr>
        <p:spPr>
          <a:xfrm>
            <a:off x="0" y="3090442"/>
            <a:ext cx="796290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Some studentships (‘Steer Awards’) are awarded for research specifically focusing 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Advanced Quantitative Methods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Data Skills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Interdisciplinary 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Collaborative Studentships – projects advertised on the GUDTP website</a:t>
            </a:r>
            <a:endParaRPr lang="en-US" sz="2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799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6F2FE-89BF-5B68-C546-BEAABFF31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Placements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54C2AA-6165-402F-AB76-424CD6B52D73}"/>
              </a:ext>
            </a:extLst>
          </p:cNvPr>
          <p:cNvSpPr txBox="1"/>
          <p:nvPr/>
        </p:nvSpPr>
        <p:spPr>
          <a:xfrm>
            <a:off x="895204" y="1431242"/>
            <a:ext cx="8096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3 months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professional experience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in any sector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BCBCDD-A223-44CE-A8B0-A985A0431A7F}"/>
              </a:ext>
            </a:extLst>
          </p:cNvPr>
          <p:cNvSpPr txBox="1"/>
          <p:nvPr/>
        </p:nvSpPr>
        <p:spPr>
          <a:xfrm>
            <a:off x="1751482" y="2012185"/>
            <a:ext cx="3717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 opportunity to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26D2CC-6006-4FCB-8DDA-E91FC7CE3335}"/>
              </a:ext>
            </a:extLst>
          </p:cNvPr>
          <p:cNvSpPr/>
          <p:nvPr/>
        </p:nvSpPr>
        <p:spPr>
          <a:xfrm>
            <a:off x="1864950" y="2434078"/>
            <a:ext cx="6096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apply your academic expertise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 different settings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real-world impact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pave the way for your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future career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collaborate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with non-academic partners</a:t>
            </a:r>
            <a:br>
              <a:rPr lang="en-GB" dirty="0"/>
            </a:b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096C5C-F410-47E6-A1C5-251794FE9E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49" t="5886" r="9502" b="17022"/>
          <a:stretch/>
        </p:blipFill>
        <p:spPr>
          <a:xfrm>
            <a:off x="546014" y="3791205"/>
            <a:ext cx="1536042" cy="14719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9FCC08-17FD-480E-8EB0-DBBD25459C4E}"/>
              </a:ext>
            </a:extLst>
          </p:cNvPr>
          <p:cNvSpPr txBox="1"/>
          <p:nvPr/>
        </p:nvSpPr>
        <p:spPr>
          <a:xfrm>
            <a:off x="75573" y="4013014"/>
            <a:ext cx="5564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flexible timing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0A4793-7B5C-40FC-8324-41E3E3694755}"/>
              </a:ext>
            </a:extLst>
          </p:cNvPr>
          <p:cNvSpPr txBox="1"/>
          <p:nvPr/>
        </p:nvSpPr>
        <p:spPr>
          <a:xfrm>
            <a:off x="4534033" y="4636444"/>
            <a:ext cx="5564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remote/in-person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5D67F4-B805-4913-975F-8B3F92ED7C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65" t="23929" r="7085" b="38896"/>
          <a:stretch/>
        </p:blipFill>
        <p:spPr>
          <a:xfrm>
            <a:off x="8470505" y="3656241"/>
            <a:ext cx="1627566" cy="7207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259372-085C-4AA1-B326-44FD3941E9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03" t="12034" r="8083" b="26492"/>
          <a:stretch/>
        </p:blipFill>
        <p:spPr>
          <a:xfrm>
            <a:off x="10195822" y="4376961"/>
            <a:ext cx="1277497" cy="93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56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6E9BF-993D-41D4-997C-BC49378EB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Placements showcase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8F30B0-F76A-467E-B1AB-D50C71A92C50}"/>
              </a:ext>
            </a:extLst>
          </p:cNvPr>
          <p:cNvSpPr txBox="1"/>
          <p:nvPr/>
        </p:nvSpPr>
        <p:spPr>
          <a:xfrm>
            <a:off x="569167" y="1515270"/>
            <a:ext cx="5546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Changing the law to support survivors of sexual abuse</a:t>
            </a:r>
          </a:p>
          <a:p>
            <a:endParaRPr lang="en-GB" dirty="0"/>
          </a:p>
        </p:txBody>
      </p:sp>
      <p:pic>
        <p:nvPicPr>
          <p:cNvPr id="5" name="Online Media 26" title="Why partner with Oxford Social Sciences? Changing the law to support survivors of sexual abuse">
            <a:hlinkClick r:id="" action="ppaction://media"/>
            <a:extLst>
              <a:ext uri="{FF2B5EF4-FFF2-40B4-BE49-F238E27FC236}">
                <a16:creationId xmlns:a16="http://schemas.microsoft.com/office/drawing/2014/main" id="{4E3C66A4-1674-4FEF-929E-94A3E0EBC34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96333" y="1946899"/>
            <a:ext cx="4888001" cy="27495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6FF270-13B2-49F9-991A-178A16AADA24}"/>
              </a:ext>
            </a:extLst>
          </p:cNvPr>
          <p:cNvSpPr txBox="1"/>
          <p:nvPr/>
        </p:nvSpPr>
        <p:spPr>
          <a:xfrm>
            <a:off x="569167" y="4973398"/>
            <a:ext cx="6735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https://youtu.be/2z0HHR2TOmA?si=UkxvWj2Upe3CG7ob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F198C9-12DC-4A10-9712-C3EAAAA50EEC}"/>
              </a:ext>
            </a:extLst>
          </p:cNvPr>
          <p:cNvSpPr txBox="1"/>
          <p:nvPr/>
        </p:nvSpPr>
        <p:spPr>
          <a:xfrm>
            <a:off x="6932970" y="1576764"/>
            <a:ext cx="29502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3 months</a:t>
            </a:r>
            <a:endParaRPr lang="en-GB" dirty="0"/>
          </a:p>
          <a:p>
            <a:pPr algn="ctr"/>
            <a:r>
              <a:rPr lang="en-GB" b="1" dirty="0"/>
              <a:t>professional experience</a:t>
            </a:r>
          </a:p>
          <a:p>
            <a:pPr algn="ctr"/>
            <a:endParaRPr lang="en-GB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in any sector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flexible timing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flexible location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/>
          </a:p>
          <a:p>
            <a:pPr algn="ctr"/>
            <a:r>
              <a:rPr lang="en-GB" dirty="0"/>
              <a:t>tailored to </a:t>
            </a:r>
            <a:r>
              <a:rPr lang="en-GB" b="1" dirty="0"/>
              <a:t>your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ambitions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interests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needs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/>
          </a:p>
          <a:p>
            <a:pPr algn="ctr"/>
            <a:r>
              <a:rPr lang="en-GB" dirty="0"/>
              <a:t>with </a:t>
            </a:r>
            <a:r>
              <a:rPr lang="en-GB" b="1" dirty="0"/>
              <a:t>our</a:t>
            </a:r>
            <a:r>
              <a:rPr lang="en-GB" dirty="0"/>
              <a:t> </a:t>
            </a:r>
            <a:r>
              <a:rPr lang="en-GB" b="1" dirty="0"/>
              <a:t>support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2968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57" y="217714"/>
            <a:ext cx="7861819" cy="1419519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Widening participation to PGR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72793"/>
            <a:ext cx="12192000" cy="344642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take your professional career profile into account, not just academic trajectory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assess the potential for doctoral research to have impact and promote knowledge exchange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Part-time provision is available on all pathways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consider contextual information provided in your application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Ring-fenced awards for Black or mixed Black British students</a:t>
            </a:r>
          </a:p>
        </p:txBody>
      </p:sp>
    </p:spTree>
    <p:extLst>
      <p:ext uri="{BB962C8B-B14F-4D97-AF65-F5344CB8AC3E}">
        <p14:creationId xmlns:p14="http://schemas.microsoft.com/office/powerpoint/2010/main" val="1494511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862" y="365125"/>
            <a:ext cx="8588086" cy="1242436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What does a studentship cover?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75"/>
            <a:ext cx="12192000" cy="396834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stipend (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£19,237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2024-25 for 12 months) and university tuition fees are covered.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Placements – all students must carry out a 3 month placement in academia, policy, business or a third sector organisation.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Support for some research-related costs, e.g. fieldwork expenses, additional training, overseas institutional visits (OIVs).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Opportunity to apply for support for student-led events and interdisciplinary initiatives.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Access to an exclusive range of cohort activities, training and events. </a:t>
            </a:r>
          </a:p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covered: Visa, health surcharge and travel costs for international students. 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904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7164</TotalTime>
  <Words>897</Words>
  <Application>Microsoft Office PowerPoint</Application>
  <PresentationFormat>Widescreen</PresentationFormat>
  <Paragraphs>107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The ESRC Grand Union DTP: Apply for a Studentship</vt:lpstr>
      <vt:lpstr>Structure</vt:lpstr>
      <vt:lpstr>What is the Grand Union DTP?</vt:lpstr>
      <vt:lpstr>Eligibility for an ESRC studentship</vt:lpstr>
      <vt:lpstr>Studentship Structures</vt:lpstr>
      <vt:lpstr>Placements</vt:lpstr>
      <vt:lpstr>Placements showcase</vt:lpstr>
      <vt:lpstr>Widening participation to PGR research</vt:lpstr>
      <vt:lpstr>What does a studentship cover?</vt:lpstr>
      <vt:lpstr>PowerPoint Presentation</vt:lpstr>
      <vt:lpstr>What makes a good research proposal? </vt:lpstr>
      <vt:lpstr>…and what about methods?</vt:lpstr>
      <vt:lpstr>The application process </vt:lpstr>
      <vt:lpstr>Selection criteria</vt:lpstr>
      <vt:lpstr>Questions welcome </vt:lpstr>
    </vt:vector>
  </TitlesOfParts>
  <Company>University of Oxford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Meacoe</dc:creator>
  <cp:lastModifiedBy>Juliette Hargreave</cp:lastModifiedBy>
  <cp:revision>166</cp:revision>
  <dcterms:created xsi:type="dcterms:W3CDTF">2016-09-15T08:20:31Z</dcterms:created>
  <dcterms:modified xsi:type="dcterms:W3CDTF">2024-12-03T14:31:03Z</dcterms:modified>
</cp:coreProperties>
</file>